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624" r:id="rId5"/>
    <p:sldId id="3625" r:id="rId6"/>
    <p:sldId id="3642" r:id="rId7"/>
    <p:sldId id="3643" r:id="rId8"/>
    <p:sldId id="3627" r:id="rId9"/>
    <p:sldId id="3629" r:id="rId10"/>
    <p:sldId id="3636" r:id="rId11"/>
    <p:sldId id="3637" r:id="rId12"/>
    <p:sldId id="3638" r:id="rId13"/>
    <p:sldId id="3633" r:id="rId14"/>
    <p:sldId id="3618" r:id="rId15"/>
    <p:sldId id="3644" r:id="rId16"/>
    <p:sldId id="3645" r:id="rId17"/>
  </p:sldIdLst>
  <p:sldSz cx="12192000" cy="6858000"/>
  <p:notesSz cx="7010400" cy="92964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1E47F1-0DC2-4A95-B183-5A8C1AB17EB6}">
          <p14:sldIdLst/>
        </p14:section>
        <p14:section name="Default Section" id="{807393A3-AAD1-4C07-8CAF-8A7D8F0B069C}">
          <p14:sldIdLst>
            <p14:sldId id="3624"/>
            <p14:sldId id="3625"/>
            <p14:sldId id="3642"/>
            <p14:sldId id="3643"/>
            <p14:sldId id="3627"/>
            <p14:sldId id="3629"/>
            <p14:sldId id="3636"/>
            <p14:sldId id="3637"/>
            <p14:sldId id="3638"/>
            <p14:sldId id="3633"/>
            <p14:sldId id="3618"/>
            <p14:sldId id="3644"/>
            <p14:sldId id="36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6C4468-9A20-84E7-ACBA-7E311C2D0D63}" name="Lynn Slawsky" initials="LS" userId="S::lynn.slawsky@rotary.org::f45539fc-e9ef-40ad-8408-8d09669293bb" providerId="AD"/>
  <p188:author id="{37F6DEE2-CA91-B06D-CEC7-E7AACD3DB73E}" name="Andrea Elliott" initials="AE" userId="S::andrea.elliott@rotary.org::89f8474b-dfd6-4078-8626-54b175871745" providerId="AD"/>
  <p188:author id="{A2E806F3-6615-7F80-9567-E43D5ABD97CF}" name="Megan Anderson" initials="MA" userId="S::megan.anderson@rotary.org::a868135f-404b-416b-af72-13bdceb211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C5F"/>
    <a:srgbClr val="17458F"/>
    <a:srgbClr val="002060"/>
    <a:srgbClr val="ADB9CA"/>
    <a:srgbClr val="4472C4"/>
    <a:srgbClr val="E04403"/>
    <a:srgbClr val="006271"/>
    <a:srgbClr val="A32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78" autoAdjust="0"/>
  </p:normalViewPr>
  <p:slideViewPr>
    <p:cSldViewPr snapToGrid="0">
      <p:cViewPr varScale="1">
        <p:scale>
          <a:sx n="93" d="100"/>
          <a:sy n="93" d="100"/>
        </p:scale>
        <p:origin x="684" y="9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rown" userId="6f8c0f671a65111d" providerId="LiveId" clId="{19719A8E-9C3D-467E-BBD9-F54636B8A342}"/>
    <pc:docChg chg="delSld modSection">
      <pc:chgData name="Michael Brown" userId="6f8c0f671a65111d" providerId="LiveId" clId="{19719A8E-9C3D-467E-BBD9-F54636B8A342}" dt="2024-07-22T20:28:56.822" v="0" actId="2696"/>
      <pc:docMkLst>
        <pc:docMk/>
      </pc:docMkLst>
      <pc:sldChg chg="del">
        <pc:chgData name="Michael Brown" userId="6f8c0f671a65111d" providerId="LiveId" clId="{19719A8E-9C3D-467E-BBD9-F54636B8A342}" dt="2024-07-22T20:28:56.822" v="0" actId="2696"/>
        <pc:sldMkLst>
          <pc:docMk/>
          <pc:sldMk cId="1710473996" sldId="267"/>
        </pc:sldMkLst>
      </pc:sldChg>
      <pc:sldChg chg="del">
        <pc:chgData name="Michael Brown" userId="6f8c0f671a65111d" providerId="LiveId" clId="{19719A8E-9C3D-467E-BBD9-F54636B8A342}" dt="2024-07-22T20:28:56.822" v="0" actId="2696"/>
        <pc:sldMkLst>
          <pc:docMk/>
          <pc:sldMk cId="1046206798" sldId="1142"/>
        </pc:sldMkLst>
      </pc:sldChg>
      <pc:sldChg chg="del">
        <pc:chgData name="Michael Brown" userId="6f8c0f671a65111d" providerId="LiveId" clId="{19719A8E-9C3D-467E-BBD9-F54636B8A342}" dt="2024-07-22T20:28:56.822" v="0" actId="2696"/>
        <pc:sldMkLst>
          <pc:docMk/>
          <pc:sldMk cId="511255145" sldId="1143"/>
        </pc:sldMkLst>
      </pc:sldChg>
      <pc:sldChg chg="del">
        <pc:chgData name="Michael Brown" userId="6f8c0f671a65111d" providerId="LiveId" clId="{19719A8E-9C3D-467E-BBD9-F54636B8A342}" dt="2024-07-22T20:28:56.822" v="0" actId="2696"/>
        <pc:sldMkLst>
          <pc:docMk/>
          <pc:sldMk cId="1054017200" sldId="1144"/>
        </pc:sldMkLst>
      </pc:sldChg>
      <pc:sldChg chg="del">
        <pc:chgData name="Michael Brown" userId="6f8c0f671a65111d" providerId="LiveId" clId="{19719A8E-9C3D-467E-BBD9-F54636B8A342}" dt="2024-07-22T20:28:56.822" v="0" actId="2696"/>
        <pc:sldMkLst>
          <pc:docMk/>
          <pc:sldMk cId="3329827114" sldId="1145"/>
        </pc:sldMkLst>
      </pc:sldChg>
      <pc:sldChg chg="del">
        <pc:chgData name="Michael Brown" userId="6f8c0f671a65111d" providerId="LiveId" clId="{19719A8E-9C3D-467E-BBD9-F54636B8A342}" dt="2024-07-22T20:28:56.822" v="0" actId="2696"/>
        <pc:sldMkLst>
          <pc:docMk/>
          <pc:sldMk cId="2779542842" sldId="1146"/>
        </pc:sldMkLst>
      </pc:sldChg>
      <pc:sldChg chg="del">
        <pc:chgData name="Michael Brown" userId="6f8c0f671a65111d" providerId="LiveId" clId="{19719A8E-9C3D-467E-BBD9-F54636B8A342}" dt="2024-07-22T20:28:56.822" v="0" actId="2696"/>
        <pc:sldMkLst>
          <pc:docMk/>
          <pc:sldMk cId="672607648" sldId="1147"/>
        </pc:sldMkLst>
      </pc:sldChg>
      <pc:sldChg chg="del">
        <pc:chgData name="Michael Brown" userId="6f8c0f671a65111d" providerId="LiveId" clId="{19719A8E-9C3D-467E-BBD9-F54636B8A342}" dt="2024-07-22T20:28:56.822" v="0" actId="2696"/>
        <pc:sldMkLst>
          <pc:docMk/>
          <pc:sldMk cId="2680903366" sldId="1156"/>
        </pc:sldMkLst>
      </pc:sldChg>
      <pc:sldChg chg="del">
        <pc:chgData name="Michael Brown" userId="6f8c0f671a65111d" providerId="LiveId" clId="{19719A8E-9C3D-467E-BBD9-F54636B8A342}" dt="2024-07-22T20:28:56.822" v="0" actId="2696"/>
        <pc:sldMkLst>
          <pc:docMk/>
          <pc:sldMk cId="2063868047" sldId="1161"/>
        </pc:sldMkLst>
      </pc:sldChg>
      <pc:sldChg chg="del">
        <pc:chgData name="Michael Brown" userId="6f8c0f671a65111d" providerId="LiveId" clId="{19719A8E-9C3D-467E-BBD9-F54636B8A342}" dt="2024-07-22T20:28:56.822" v="0" actId="2696"/>
        <pc:sldMkLst>
          <pc:docMk/>
          <pc:sldMk cId="912131281" sldId="1162"/>
        </pc:sldMkLst>
      </pc:sldChg>
      <pc:sldMasterChg chg="delSldLayout">
        <pc:chgData name="Michael Brown" userId="6f8c0f671a65111d" providerId="LiveId" clId="{19719A8E-9C3D-467E-BBD9-F54636B8A342}" dt="2024-07-22T20:28:56.822" v="0" actId="2696"/>
        <pc:sldMasterMkLst>
          <pc:docMk/>
          <pc:sldMasterMk cId="1339548529" sldId="2147483648"/>
        </pc:sldMasterMkLst>
        <pc:sldLayoutChg chg="del">
          <pc:chgData name="Michael Brown" userId="6f8c0f671a65111d" providerId="LiveId" clId="{19719A8E-9C3D-467E-BBD9-F54636B8A342}" dt="2024-07-22T20:28:56.822" v="0" actId="2696"/>
          <pc:sldLayoutMkLst>
            <pc:docMk/>
            <pc:sldMasterMk cId="1339548529" sldId="2147483648"/>
            <pc:sldLayoutMk cId="155816150" sldId="2147483660"/>
          </pc:sldLayoutMkLst>
        </pc:sldLayoutChg>
      </pc:sldMasterChg>
    </pc:docChg>
  </pc:docChgLst>
  <pc:docChgLst>
    <pc:chgData name="Michael Brown" userId="6f8c0f671a65111d" providerId="LiveId" clId="{3189545E-2971-454B-90DC-717978F4D4DE}"/>
    <pc:docChg chg="delSld delSection modSection">
      <pc:chgData name="Michael Brown" userId="6f8c0f671a65111d" providerId="LiveId" clId="{3189545E-2971-454B-90DC-717978F4D4DE}" dt="2024-07-22T20:34:19.021" v="1" actId="17851"/>
      <pc:docMkLst>
        <pc:docMk/>
      </pc:docMkLst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644240676" sldId="355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517472430" sldId="393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323256937" sldId="394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2079140107" sldId="400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3384045507" sldId="410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2577137048" sldId="424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454692721" sldId="430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2424547179" sldId="450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2353889621" sldId="453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651534225" sldId="454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3767898950" sldId="455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282120694" sldId="456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684731298" sldId="460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1292704576" sldId="463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2724407514" sldId="469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3214157758" sldId="474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1570322766" sldId="475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1377796212" sldId="477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3864884455" sldId="479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3635154821" sldId="480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79231628" sldId="481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4217909018" sldId="483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4098141696" sldId="487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2144364546" sldId="488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3696279066" sldId="509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1016369026" sldId="521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3218256012" sldId="522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990656634" sldId="523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1641721910" sldId="527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1770092667" sldId="545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4124812565" sldId="546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568520709" sldId="547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2172173486" sldId="1265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3299087352" sldId="1267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764813145" sldId="1268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1077176106" sldId="1270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2572348632" sldId="1271"/>
        </pc:sldMkLst>
      </pc:sldChg>
      <pc:sldChg chg="del">
        <pc:chgData name="Michael Brown" userId="6f8c0f671a65111d" providerId="LiveId" clId="{3189545E-2971-454B-90DC-717978F4D4DE}" dt="2024-07-22T20:31:05.098" v="0" actId="2696"/>
        <pc:sldMkLst>
          <pc:docMk/>
          <pc:sldMk cId="3847135224" sldId="3646"/>
        </pc:sldMkLst>
      </pc:sldChg>
      <pc:sldMasterChg chg="delSldLayout">
        <pc:chgData name="Michael Brown" userId="6f8c0f671a65111d" providerId="LiveId" clId="{3189545E-2971-454B-90DC-717978F4D4DE}" dt="2024-07-22T20:31:05.098" v="0" actId="2696"/>
        <pc:sldMasterMkLst>
          <pc:docMk/>
          <pc:sldMasterMk cId="1339548529" sldId="2147483648"/>
        </pc:sldMasterMkLst>
        <pc:sldLayoutChg chg="del">
          <pc:chgData name="Michael Brown" userId="6f8c0f671a65111d" providerId="LiveId" clId="{3189545E-2971-454B-90DC-717978F4D4DE}" dt="2024-07-22T20:31:05.098" v="0" actId="2696"/>
          <pc:sldLayoutMkLst>
            <pc:docMk/>
            <pc:sldMasterMk cId="1339548529" sldId="2147483648"/>
            <pc:sldLayoutMk cId="2874025743" sldId="2147483661"/>
          </pc:sldLayoutMkLst>
        </pc:sldLayoutChg>
        <pc:sldLayoutChg chg="del">
          <pc:chgData name="Michael Brown" userId="6f8c0f671a65111d" providerId="LiveId" clId="{3189545E-2971-454B-90DC-717978F4D4DE}" dt="2024-07-22T20:31:05.098" v="0" actId="2696"/>
          <pc:sldLayoutMkLst>
            <pc:docMk/>
            <pc:sldMasterMk cId="1339548529" sldId="2147483648"/>
            <pc:sldLayoutMk cId="3394439945" sldId="2147483662"/>
          </pc:sldLayoutMkLst>
        </pc:sldLayoutChg>
        <pc:sldLayoutChg chg="del">
          <pc:chgData name="Michael Brown" userId="6f8c0f671a65111d" providerId="LiveId" clId="{3189545E-2971-454B-90DC-717978F4D4DE}" dt="2024-07-22T20:31:05.098" v="0" actId="2696"/>
          <pc:sldLayoutMkLst>
            <pc:docMk/>
            <pc:sldMasterMk cId="1339548529" sldId="2147483648"/>
            <pc:sldLayoutMk cId="657028743" sldId="2147483663"/>
          </pc:sldLayoutMkLst>
        </pc:sldLayoutChg>
        <pc:sldLayoutChg chg="del">
          <pc:chgData name="Michael Brown" userId="6f8c0f671a65111d" providerId="LiveId" clId="{3189545E-2971-454B-90DC-717978F4D4DE}" dt="2024-07-22T20:31:05.098" v="0" actId="2696"/>
          <pc:sldLayoutMkLst>
            <pc:docMk/>
            <pc:sldMasterMk cId="1339548529" sldId="2147483648"/>
            <pc:sldLayoutMk cId="4091745418" sldId="2147483668"/>
          </pc:sldLayoutMkLst>
        </pc:sldLayoutChg>
        <pc:sldLayoutChg chg="del">
          <pc:chgData name="Michael Brown" userId="6f8c0f671a65111d" providerId="LiveId" clId="{3189545E-2971-454B-90DC-717978F4D4DE}" dt="2024-07-22T20:31:05.098" v="0" actId="2696"/>
          <pc:sldLayoutMkLst>
            <pc:docMk/>
            <pc:sldMasterMk cId="1339548529" sldId="2147483648"/>
            <pc:sldLayoutMk cId="1418729311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DCEC3D-6CB1-4E37-A05F-6DF6F58D219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C3E35-8D13-4154-812C-FE6244EA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5175" y="1162050"/>
            <a:ext cx="2994025" cy="1684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033563"/>
            <a:ext cx="5608320" cy="51007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15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9588" y="1162050"/>
            <a:ext cx="3251200" cy="182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239061"/>
            <a:ext cx="5608320" cy="489528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05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/>
          </p:nvPr>
        </p:nvSpPr>
        <p:spPr>
          <a:xfrm>
            <a:off x="2909888" y="696913"/>
            <a:ext cx="3702050" cy="2082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body" sz="quarter" idx="1"/>
          </p:nvPr>
        </p:nvSpPr>
        <p:spPr>
          <a:xfrm>
            <a:off x="701040" y="2935706"/>
            <a:ext cx="5608320" cy="5198645"/>
          </a:xfrm>
          <a:prstGeom prst="rect">
            <a:avLst/>
          </a:prstGeom>
        </p:spPr>
        <p:txBody>
          <a:bodyPr/>
          <a:lstStyle/>
          <a:p>
            <a:pPr defTabSz="931774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/>
          </p:nvPr>
        </p:nvSpPr>
        <p:spPr>
          <a:xfrm>
            <a:off x="3335338" y="696913"/>
            <a:ext cx="3276600" cy="18430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body" sz="quarter" idx="1"/>
          </p:nvPr>
        </p:nvSpPr>
        <p:spPr>
          <a:xfrm>
            <a:off x="701040" y="2749778"/>
            <a:ext cx="5608320" cy="538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99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19425" y="1162050"/>
            <a:ext cx="3279775" cy="1844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248847"/>
            <a:ext cx="5608320" cy="48855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71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17838" y="1181100"/>
            <a:ext cx="3413125" cy="191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6619" y="3307561"/>
            <a:ext cx="5732949" cy="566957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15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7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6363" y="1162050"/>
            <a:ext cx="3652837" cy="2054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248847"/>
            <a:ext cx="5608320" cy="48855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6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6738" y="1162050"/>
            <a:ext cx="3194050" cy="1797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121634"/>
            <a:ext cx="5608320" cy="50127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56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/>
          </p:nvPr>
        </p:nvSpPr>
        <p:spPr>
          <a:xfrm>
            <a:off x="3128963" y="696913"/>
            <a:ext cx="3482975" cy="19589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xfrm>
            <a:off x="701040" y="2935706"/>
            <a:ext cx="5608320" cy="5198645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422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0200" y="1162050"/>
            <a:ext cx="3430588" cy="1928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376061"/>
            <a:ext cx="5608320" cy="4758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68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0838" y="1162050"/>
            <a:ext cx="3409950" cy="191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170562"/>
            <a:ext cx="5608320" cy="49637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1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17788" y="1162050"/>
            <a:ext cx="3681412" cy="2070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444562"/>
            <a:ext cx="5608320" cy="468978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5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5175" y="1162050"/>
            <a:ext cx="2994025" cy="1684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053133"/>
            <a:ext cx="5608320" cy="50812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0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9E9B-C031-24FC-2B30-47327BAC8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7E9FE-BD56-99FC-16A5-11C88BC4F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738F8-01AB-FD37-89B7-1FE4538C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0DE3-5D26-48C7-AC02-B767DD4E629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E02BD-EA4D-99A3-9BE4-EF96655E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D352A-E37F-58F8-6DCB-597E8A21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4C31-775C-4C64-A4BF-0606D2BB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4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14618-5A70-1057-858F-9C4F3B795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C1E19-EB4F-68E1-C218-88199F45A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D5879-8FC2-D738-5BF7-BF6E480B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0DE3-5D26-48C7-AC02-B767DD4E629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04AF7-6ECC-7239-EEB8-E37F10F7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6DA7D-8DE4-54A9-A815-51C73D55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4C31-775C-4C64-A4BF-0606D2BB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7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7AB138-EF32-38EB-ACCC-B2535CC93F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43846-AA4D-746E-E2A9-8D8663A08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2B34E-B3B5-9DBB-372E-87F63007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0DE3-5D26-48C7-AC02-B767DD4E629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98A1E-3242-2F49-B3F0-65011240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CB683-1B96-9CD5-895C-7ADEBE00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4C31-775C-4C64-A4BF-0606D2BB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593334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5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1219169">
              <a:lnSpc>
                <a:spcPct val="80000"/>
              </a:lnSpc>
              <a:defRPr sz="5800" b="1" spc="-116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50" b="1">
                <a:latin typeface="+mn-lt"/>
                <a:ea typeface="+mn-ea"/>
                <a:cs typeface="+mn-cs"/>
                <a:sym typeface="Helvetica Neue"/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50" b="1">
                <a:latin typeface="+mn-lt"/>
                <a:ea typeface="+mn-ea"/>
                <a:cs typeface="+mn-cs"/>
                <a:sym typeface="Helvetica Neue"/>
              </a:defRPr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50" b="1">
                <a:latin typeface="+mn-lt"/>
                <a:ea typeface="+mn-ea"/>
                <a:cs typeface="+mn-cs"/>
                <a:sym typeface="Helvetica Neue"/>
              </a:defRPr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50" b="1">
                <a:latin typeface="+mn-lt"/>
                <a:ea typeface="+mn-ea"/>
                <a:cs typeface="+mn-cs"/>
                <a:sym typeface="Helvetica Neue"/>
              </a:defRPr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5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540500"/>
            <a:ext cx="184253" cy="1873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292100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32433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322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Rotary_IA24_Speaker-BG_15.png" descr="Rotary_IA24_Speaker-BG_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540500"/>
            <a:ext cx="184253" cy="1873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292100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24856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1F05-B9B4-B8B7-CAD9-574B9F82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3F88A-D3E9-F495-77BA-BFAA43929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6CBF0-66E3-22A2-82AA-1A9AC622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0DE3-5D26-48C7-AC02-B767DD4E629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29C3-770B-5EDD-EF0E-49BABA78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DFFB9-5D0D-99AB-0F21-9E40D7DA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4C31-775C-4C64-A4BF-0606D2BB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3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FE98-EA63-7BFB-8E36-795C2BBE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C0A78-F2FC-F1B2-487E-428616E01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D4464-FB26-32C2-6025-911A6CEC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0DE3-5D26-48C7-AC02-B767DD4E629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E4616-15EA-B4E6-D49B-F18824B3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F6C3C-3AA3-18AB-A246-8431B63A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4C31-775C-4C64-A4BF-0606D2BB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058-05EF-ED5A-DB4B-C12A5753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3537-3A45-F26D-1260-C3BD6AE1C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966D4-F7A8-06A2-94F0-6D5579B45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E5EF6-D3BC-CEB6-1E96-E7E0E9AB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0DE3-5D26-48C7-AC02-B767DD4E629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2B968-9E2B-7C81-68A9-A9AE4903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42D1C-07EE-CDA7-2484-54E8AA58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4C31-775C-4C64-A4BF-0606D2BB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7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F628-1C28-E39A-74F3-E8A2D890D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072D7-6396-766A-8611-6BCF01A6A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6880B-331E-43E6-F465-5378F55A2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B3067-D654-5983-C125-4307CA2BC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31072-9A34-3637-9119-1B4AAC861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A4A401-C111-1918-96BE-D9FF04424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0DE3-5D26-48C7-AC02-B767DD4E629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594AF-F2DF-321E-E190-1C7807C5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48FDE6-93E7-AE8E-4B9D-901FD3AC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4C31-775C-4C64-A4BF-0606D2BB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DAAAE-9880-7E40-1486-7EC7B17E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76C6E-E50B-8391-C7DA-0B524DB7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0DE3-5D26-48C7-AC02-B767DD4E629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99335-BA7F-B6A2-6AEB-761D1123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B6F76-18CF-89D0-B215-FB67DBAE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4C31-775C-4C64-A4BF-0606D2BB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5A4C46-C518-F2DE-FD2D-2BB65B46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0DE3-5D26-48C7-AC02-B767DD4E629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46E45-9F1E-BEB8-4C64-25F9A2A3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9FD3E-64CF-965A-4F74-C27C3B0A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4C31-775C-4C64-A4BF-0606D2BB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8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0AC72-0427-9A1F-F397-5CD40B3E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F0EDF-B4D3-50C7-EEAD-AE2F7CA2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8C746-6DFB-7E7E-FDBE-1E82A7837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2A34D-BD01-145D-8791-F15EE95E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0DE3-5D26-48C7-AC02-B767DD4E629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BBBF4-2001-D5E2-E496-85763C00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2BE43-6829-AE9E-2C13-5B789EF5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4C31-775C-4C64-A4BF-0606D2BB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EA17-88B6-8F35-850C-3FA1BDA4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D279E-7ABC-53D3-2B4E-DC5727116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0F5FA-84B4-1FC0-8ABB-2DC760309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1511C-2828-FF11-555E-3472BBD6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0DE3-5D26-48C7-AC02-B767DD4E629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0C8BA-FC59-BBCD-8AC8-F4AAC521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94425-26AE-B2DA-F8EB-C9FB56EB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4C31-775C-4C64-A4BF-0606D2BB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4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4A0BEB-C48B-0D56-046E-225496C6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E2928-40B6-98E4-9950-3E64427C7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00967-6A89-19E0-5075-C77533DC7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0DE3-5D26-48C7-AC02-B767DD4E629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F8B4A-9394-9E82-087C-234377D7A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111EC-CA25-8DF5-9D31-9FE0737C1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4C31-775C-4C64-A4BF-0606D2BB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4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A24-MiscKeynote-Backgrounds-07.png" descr="IA24-MiscKeynote-Backgrounds-0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9561">
            <a:off x="-131289" y="-43983"/>
            <a:ext cx="12454577" cy="700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"/>
          <p:cNvSpPr/>
          <p:nvPr/>
        </p:nvSpPr>
        <p:spPr>
          <a:xfrm rot="10800000" flipH="1">
            <a:off x="-203179" y="-1367679"/>
            <a:ext cx="12542937" cy="8522544"/>
          </a:xfrm>
          <a:prstGeom prst="rect">
            <a:avLst/>
          </a:prstGeom>
          <a:gradFill>
            <a:gsLst>
              <a:gs pos="20819">
                <a:srgbClr val="006271"/>
              </a:gs>
              <a:gs pos="76705">
                <a:srgbClr val="006C95">
                  <a:alpha val="50000"/>
                </a:srgbClr>
              </a:gs>
              <a:gs pos="99851">
                <a:schemeClr val="accent1">
                  <a:lumOff val="-13575"/>
                  <a:alpha val="0"/>
                </a:schemeClr>
              </a:gs>
            </a:gsLst>
            <a:path>
              <a:fillToRect l="50104" t="-4643" r="49895" b="104643"/>
            </a:path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17458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74" name="RotaryMBS-Simple_REV-Gold-RGB.png" descr="RotaryMBS-Simple_REV-Gold-RG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775" y="2371725"/>
            <a:ext cx="5632450" cy="21145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HE CLUB EXPERIENCE">
            <a:extLst>
              <a:ext uri="{FF2B5EF4-FFF2-40B4-BE49-F238E27FC236}">
                <a16:creationId xmlns:a16="http://schemas.microsoft.com/office/drawing/2014/main" id="{AAA110D3-2471-2A81-BB9D-C98536895DDE}"/>
              </a:ext>
            </a:extLst>
          </p:cNvPr>
          <p:cNvSpPr txBox="1"/>
          <p:nvPr/>
        </p:nvSpPr>
        <p:spPr>
          <a:xfrm>
            <a:off x="919377" y="4842975"/>
            <a:ext cx="9464230" cy="882293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863600" dist="25400" dir="5400000" rotWithShape="0">
              <a:srgbClr val="000044">
                <a:alpha val="60395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>
              <a:lnSpc>
                <a:spcPct val="90000"/>
              </a:lnSpc>
              <a:defRPr sz="12600">
                <a:solidFill>
                  <a:srgbClr val="FFFFFF"/>
                </a:solidFill>
                <a:latin typeface="Frutiger LT Std 75 Black"/>
                <a:ea typeface="Frutiger LT Std 75 Black"/>
                <a:cs typeface="Frutiger LT Std 75 Black"/>
                <a:sym typeface="Frutiger LT Std 75 Black"/>
              </a:defRPr>
            </a:lvl1pPr>
          </a:lstStyle>
          <a:p>
            <a:r>
              <a:rPr lang="en-US" sz="6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 UPDATES</a:t>
            </a:r>
            <a:endParaRPr sz="6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31845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A24-MiscKeynote-Backgrounds-07.png" descr="IA24-MiscKeynote-Backgrounds-0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9561">
            <a:off x="-131289" y="-43983"/>
            <a:ext cx="12454577" cy="700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"/>
          <p:cNvSpPr/>
          <p:nvPr/>
        </p:nvSpPr>
        <p:spPr>
          <a:xfrm rot="10800000" flipH="1">
            <a:off x="-175469" y="-1367679"/>
            <a:ext cx="12542937" cy="8522544"/>
          </a:xfrm>
          <a:prstGeom prst="rect">
            <a:avLst/>
          </a:prstGeom>
          <a:gradFill>
            <a:gsLst>
              <a:gs pos="20819">
                <a:srgbClr val="006271"/>
              </a:gs>
              <a:gs pos="76705">
                <a:srgbClr val="006C95">
                  <a:alpha val="50000"/>
                </a:srgbClr>
              </a:gs>
              <a:gs pos="99851">
                <a:schemeClr val="accent1">
                  <a:lumOff val="-13575"/>
                  <a:alpha val="0"/>
                </a:schemeClr>
              </a:gs>
            </a:gsLst>
            <a:path>
              <a:fillToRect l="50104" t="-4643" r="49895" b="104643"/>
            </a:path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17458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FCC90C2-A8C9-F9A8-EA6B-C554C18B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728142" cy="1122217"/>
          </a:xfrm>
        </p:spPr>
        <p:txBody>
          <a:bodyPr>
            <a:noAutofit/>
          </a:bodyPr>
          <a:lstStyle/>
          <a:p>
            <a:r>
              <a:rPr lang="en-US" sz="4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MEMBER ENGAGEMENT CAMPAIGN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21A4F-475F-39EB-8E42-8379DACDE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026" y="1501967"/>
            <a:ext cx="7195627" cy="4677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32499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A24-MiscKeynote-Backgrounds-07.png" descr="IA24-MiscKeynote-Backgrounds-07.png">
            <a:extLst>
              <a:ext uri="{FF2B5EF4-FFF2-40B4-BE49-F238E27FC236}">
                <a16:creationId xmlns:a16="http://schemas.microsoft.com/office/drawing/2014/main" id="{3BED88DE-1602-960B-9513-770BDB428D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9561">
            <a:off x="-131289" y="-43983"/>
            <a:ext cx="12454577" cy="700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7C791F98-F8ED-DCA7-85C6-825DB25BC24D}"/>
              </a:ext>
            </a:extLst>
          </p:cNvPr>
          <p:cNvSpPr/>
          <p:nvPr/>
        </p:nvSpPr>
        <p:spPr>
          <a:xfrm rot="10800000" flipH="1">
            <a:off x="71463" y="-1201425"/>
            <a:ext cx="12542937" cy="8522544"/>
          </a:xfrm>
          <a:prstGeom prst="rect">
            <a:avLst/>
          </a:prstGeom>
          <a:gradFill>
            <a:gsLst>
              <a:gs pos="20819">
                <a:srgbClr val="006271"/>
              </a:gs>
              <a:gs pos="76705">
                <a:srgbClr val="006C95">
                  <a:alpha val="50000"/>
                </a:srgbClr>
              </a:gs>
              <a:gs pos="99851">
                <a:schemeClr val="accent1">
                  <a:lumOff val="-13575"/>
                  <a:alpha val="0"/>
                </a:schemeClr>
              </a:gs>
            </a:gsLst>
            <a:path>
              <a:fillToRect l="50104" t="-4643" r="49895" b="104643"/>
            </a:path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17458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rotary.org/membership">
            <a:extLst>
              <a:ext uri="{FF2B5EF4-FFF2-40B4-BE49-F238E27FC236}">
                <a16:creationId xmlns:a16="http://schemas.microsoft.com/office/drawing/2014/main" id="{65D1574F-7B65-CD7D-621F-52FA83E118A5}"/>
              </a:ext>
            </a:extLst>
          </p:cNvPr>
          <p:cNvSpPr txBox="1"/>
          <p:nvPr/>
        </p:nvSpPr>
        <p:spPr>
          <a:xfrm>
            <a:off x="9869469" y="6335416"/>
            <a:ext cx="2251963" cy="300595"/>
          </a:xfrm>
          <a:prstGeom prst="rect">
            <a:avLst/>
          </a:prstGeom>
          <a:ln w="12700">
            <a:miter lim="400000"/>
          </a:ln>
          <a:effectLst>
            <a:outerShdw blurRad="863600" dist="25400" dir="5400000" rotWithShape="0">
              <a:srgbClr val="000044">
                <a:alpha val="60395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defRPr sz="3600">
                <a:solidFill>
                  <a:srgbClr val="FFFFFF"/>
                </a:solidFill>
                <a:latin typeface="Frutiger LT Std 65 Bold"/>
                <a:ea typeface="Frutiger LT Std 65 Bold"/>
                <a:cs typeface="Frutiger LT Std 65 Bold"/>
                <a:sym typeface="Frutiger LT Std 65 Bold"/>
              </a:defRPr>
            </a:lvl1pPr>
          </a:lstStyle>
          <a:p>
            <a:r>
              <a:rPr sz="1800"/>
              <a:t>rotary.org/membership</a:t>
            </a:r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A3C42-EA0D-F775-5917-4BF89D0CB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315" y="58989"/>
            <a:ext cx="6183901" cy="67990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A24-MiscKeynote-Backgrounds-07.png" descr="IA24-MiscKeynote-Backgrounds-07.png">
            <a:extLst>
              <a:ext uri="{FF2B5EF4-FFF2-40B4-BE49-F238E27FC236}">
                <a16:creationId xmlns:a16="http://schemas.microsoft.com/office/drawing/2014/main" id="{3BED88DE-1602-960B-9513-770BDB428D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9561">
            <a:off x="-131289" y="-43983"/>
            <a:ext cx="12454577" cy="700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7C791F98-F8ED-DCA7-85C6-825DB25BC24D}"/>
              </a:ext>
            </a:extLst>
          </p:cNvPr>
          <p:cNvSpPr/>
          <p:nvPr/>
        </p:nvSpPr>
        <p:spPr>
          <a:xfrm rot="10800000" flipH="1">
            <a:off x="71463" y="-1201425"/>
            <a:ext cx="12542937" cy="8522544"/>
          </a:xfrm>
          <a:prstGeom prst="rect">
            <a:avLst/>
          </a:prstGeom>
          <a:gradFill>
            <a:gsLst>
              <a:gs pos="20819">
                <a:srgbClr val="006271"/>
              </a:gs>
              <a:gs pos="76705">
                <a:srgbClr val="006C95">
                  <a:alpha val="50000"/>
                </a:srgbClr>
              </a:gs>
              <a:gs pos="99851">
                <a:schemeClr val="accent1">
                  <a:lumOff val="-13575"/>
                  <a:alpha val="0"/>
                </a:schemeClr>
              </a:gs>
            </a:gsLst>
            <a:path>
              <a:fillToRect l="50104" t="-4643" r="49895" b="104643"/>
            </a:path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17458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7" name="Second Session"/>
          <p:cNvSpPr txBox="1"/>
          <p:nvPr/>
        </p:nvSpPr>
        <p:spPr>
          <a:xfrm>
            <a:off x="4731718" y="3195604"/>
            <a:ext cx="2239331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1828800">
              <a:defRPr sz="5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700"/>
              <a:t>Second Session</a:t>
            </a:r>
          </a:p>
        </p:txBody>
      </p:sp>
      <p:grpSp>
        <p:nvGrpSpPr>
          <p:cNvPr id="271" name="Group 6"/>
          <p:cNvGrpSpPr/>
          <p:nvPr/>
        </p:nvGrpSpPr>
        <p:grpSpPr>
          <a:xfrm>
            <a:off x="1446663" y="443695"/>
            <a:ext cx="9376011" cy="6079935"/>
            <a:chOff x="-237327" y="-175916"/>
            <a:chExt cx="17566899" cy="11100040"/>
          </a:xfrm>
        </p:grpSpPr>
        <p:pic>
          <p:nvPicPr>
            <p:cNvPr id="268" name="Picture 7" descr="Picture 7"/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84484">
              <a:off x="558261" y="362438"/>
              <a:ext cx="6903459" cy="9554300"/>
            </a:xfrm>
            <a:prstGeom prst="rect">
              <a:avLst/>
            </a:prstGeom>
            <a:effectLst>
              <a:outerShdw blurRad="584200" dist="279400" dir="2700000" rotWithShape="0">
                <a:srgbClr val="333333">
                  <a:alpha val="64999"/>
                </a:srgbClr>
              </a:outerShdw>
            </a:effectLst>
          </p:spPr>
        </p:pic>
        <p:pic>
          <p:nvPicPr>
            <p:cNvPr id="269" name="Picture 8" descr="Picture 8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6499" y="99926"/>
              <a:ext cx="7039688" cy="9554300"/>
            </a:xfrm>
            <a:prstGeom prst="rect">
              <a:avLst/>
            </a:prstGeom>
            <a:effectLst>
              <a:outerShdw blurRad="584200" dist="279400" dir="2700000" rotWithShape="0">
                <a:srgbClr val="333333">
                  <a:alpha val="64999"/>
                </a:srgbClr>
              </a:outerShdw>
            </a:effectLst>
          </p:spPr>
        </p:pic>
        <p:pic>
          <p:nvPicPr>
            <p:cNvPr id="270" name="Picture 9" descr="Picture 9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69114">
              <a:off x="9202050" y="640649"/>
              <a:ext cx="7044578" cy="9554300"/>
            </a:xfrm>
            <a:prstGeom prst="rect">
              <a:avLst/>
            </a:prstGeom>
            <a:effectLst>
              <a:outerShdw blurRad="584200" dist="279400" dir="2700000" rotWithShape="0">
                <a:srgbClr val="333333">
                  <a:alpha val="64999"/>
                </a:srgbClr>
              </a:outerShdw>
            </a:effectLst>
          </p:spPr>
        </p:pic>
      </p:grpSp>
      <p:sp>
        <p:nvSpPr>
          <p:cNvPr id="4" name="rotary.org/membership">
            <a:extLst>
              <a:ext uri="{FF2B5EF4-FFF2-40B4-BE49-F238E27FC236}">
                <a16:creationId xmlns:a16="http://schemas.microsoft.com/office/drawing/2014/main" id="{AB8781CE-9BFD-3DCA-3237-5281DE3A35E2}"/>
              </a:ext>
            </a:extLst>
          </p:cNvPr>
          <p:cNvSpPr txBox="1"/>
          <p:nvPr/>
        </p:nvSpPr>
        <p:spPr>
          <a:xfrm>
            <a:off x="9869469" y="6335416"/>
            <a:ext cx="2251963" cy="300595"/>
          </a:xfrm>
          <a:prstGeom prst="rect">
            <a:avLst/>
          </a:prstGeom>
          <a:ln w="12700">
            <a:miter lim="400000"/>
          </a:ln>
          <a:effectLst>
            <a:outerShdw blurRad="863600" dist="25400" dir="5400000" rotWithShape="0">
              <a:srgbClr val="000044">
                <a:alpha val="60395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defRPr sz="3600">
                <a:solidFill>
                  <a:srgbClr val="FFFFFF"/>
                </a:solidFill>
                <a:latin typeface="Frutiger LT Std 65 Bold"/>
                <a:ea typeface="Frutiger LT Std 65 Bold"/>
                <a:cs typeface="Frutiger LT Std 65 Bold"/>
                <a:sym typeface="Frutiger LT Std 65 Bold"/>
              </a:defRPr>
            </a:lvl1pPr>
          </a:lstStyle>
          <a:p>
            <a:r>
              <a:rPr sz="1800"/>
              <a:t>rotary.org/membership</a:t>
            </a:r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728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A24-MiscKeynote-Backgrounds-07.png" descr="IA24-MiscKeynote-Backgrounds-0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9561">
            <a:off x="-131289" y="-43983"/>
            <a:ext cx="12454577" cy="700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"/>
          <p:cNvSpPr/>
          <p:nvPr/>
        </p:nvSpPr>
        <p:spPr>
          <a:xfrm rot="10800000" flipH="1">
            <a:off x="-131737" y="-846127"/>
            <a:ext cx="12542937" cy="8522544"/>
          </a:xfrm>
          <a:prstGeom prst="rect">
            <a:avLst/>
          </a:prstGeom>
          <a:gradFill>
            <a:gsLst>
              <a:gs pos="20819">
                <a:srgbClr val="006271"/>
              </a:gs>
              <a:gs pos="76705">
                <a:srgbClr val="006C95">
                  <a:alpha val="50000"/>
                </a:srgbClr>
              </a:gs>
              <a:gs pos="99851">
                <a:schemeClr val="accent1">
                  <a:lumOff val="-13575"/>
                  <a:alpha val="0"/>
                </a:schemeClr>
              </a:gs>
            </a:gsLst>
            <a:path>
              <a:fillToRect l="50104" t="-4643" r="49895" b="104643"/>
            </a:path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17458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C3E71-C4ED-0A1F-71BC-78BF8B670C56}"/>
              </a:ext>
            </a:extLst>
          </p:cNvPr>
          <p:cNvSpPr txBox="1"/>
          <p:nvPr/>
        </p:nvSpPr>
        <p:spPr>
          <a:xfrm>
            <a:off x="775855" y="3020961"/>
            <a:ext cx="8585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			</a:t>
            </a:r>
            <a:r>
              <a:rPr lang="en-US" sz="6000" spc="-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Std 75 Black"/>
                <a:sym typeface="Frutiger LT Std 75 Black"/>
              </a:rPr>
              <a:t>	QUESTIONS</a:t>
            </a:r>
          </a:p>
        </p:txBody>
      </p:sp>
      <p:pic>
        <p:nvPicPr>
          <p:cNvPr id="6" name="RotaryMBS-Simple_REV-Gold-RGB.png" descr="RotaryMBS-Simple_REV-Gold-RGB.png">
            <a:extLst>
              <a:ext uri="{FF2B5EF4-FFF2-40B4-BE49-F238E27FC236}">
                <a16:creationId xmlns:a16="http://schemas.microsoft.com/office/drawing/2014/main" id="{0CF14217-E779-7D89-79A7-30DA620CC8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6" y="187997"/>
            <a:ext cx="2261216" cy="848912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667926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F4BCD6-D059-3D27-F6B3-A9426F83F3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5CD98-8B99-690A-53A1-A71E8C44CFE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187B9-9C37-34FB-0D00-AA38B6A374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DCEDDB-FE8C-D17F-B827-F683C2D58F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8D9B8605-9C31-2913-70A5-6813339D7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7" y="-2218"/>
            <a:ext cx="7032692" cy="7911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7080FE-86A7-2670-1A5B-17EA59B01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268" y="-44779"/>
            <a:ext cx="5255469" cy="7007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273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A24-MiscKeynote-Backgrounds-07.png" descr="IA24-MiscKeynote-Backgrounds-0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9561">
            <a:off x="-131289" y="-43983"/>
            <a:ext cx="12454577" cy="700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"/>
          <p:cNvSpPr/>
          <p:nvPr/>
        </p:nvSpPr>
        <p:spPr>
          <a:xfrm rot="10800000" flipH="1">
            <a:off x="-131737" y="-832272"/>
            <a:ext cx="12542937" cy="8522544"/>
          </a:xfrm>
          <a:prstGeom prst="rect">
            <a:avLst/>
          </a:prstGeom>
          <a:gradFill>
            <a:gsLst>
              <a:gs pos="20819">
                <a:srgbClr val="006271"/>
              </a:gs>
              <a:gs pos="76705">
                <a:srgbClr val="006C95">
                  <a:alpha val="50000"/>
                </a:srgbClr>
              </a:gs>
              <a:gs pos="99851">
                <a:schemeClr val="accent1">
                  <a:lumOff val="-13575"/>
                  <a:alpha val="0"/>
                </a:schemeClr>
              </a:gs>
            </a:gsLst>
            <a:path>
              <a:fillToRect l="50104" t="-4643" r="49895" b="104643"/>
            </a:path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17458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0C749F-4252-CB67-050D-1E6232BCC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268" y="-44779"/>
            <a:ext cx="5255469" cy="7007292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9F4AFD48-ED94-8DC7-06CA-E6967755FD7F}"/>
              </a:ext>
            </a:extLst>
          </p:cNvPr>
          <p:cNvSpPr txBox="1">
            <a:spLocks/>
          </p:cNvSpPr>
          <p:nvPr/>
        </p:nvSpPr>
        <p:spPr>
          <a:xfrm>
            <a:off x="391750" y="641777"/>
            <a:ext cx="5376521" cy="1135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bg1"/>
                </a:solidFill>
              </a:rPr>
              <a:t>MEMBERSHIP OPPORTUNITIES</a:t>
            </a:r>
          </a:p>
        </p:txBody>
      </p:sp>
      <p:sp>
        <p:nvSpPr>
          <p:cNvPr id="4" name="Subtitle 10">
            <a:extLst>
              <a:ext uri="{FF2B5EF4-FFF2-40B4-BE49-F238E27FC236}">
                <a16:creationId xmlns:a16="http://schemas.microsoft.com/office/drawing/2014/main" id="{E7F107E4-9B24-3BD9-E452-B8FE3371557B}"/>
              </a:ext>
            </a:extLst>
          </p:cNvPr>
          <p:cNvSpPr txBox="1">
            <a:spLocks/>
          </p:cNvSpPr>
          <p:nvPr/>
        </p:nvSpPr>
        <p:spPr>
          <a:xfrm>
            <a:off x="507927" y="2166125"/>
            <a:ext cx="6083941" cy="5108129"/>
          </a:xfrm>
          <a:prstGeom prst="rect">
            <a:avLst/>
          </a:prstGeom>
        </p:spPr>
        <p:txBody>
          <a:bodyPr vert="horz" lIns="50800" tIns="50800" rIns="50800" bIns="50800" rtlCol="0">
            <a:normAutofit/>
          </a:bodyPr>
          <a:lstStyle>
            <a:lvl1pPr marL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5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228600" algn="l" defTabSz="41275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5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457200" algn="l" defTabSz="41275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5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685800" algn="l" defTabSz="41275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5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914400" algn="l" defTabSz="41275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5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700">
                <a:ln w="0"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</a:t>
            </a:r>
            <a:r>
              <a:rPr lang="en-US" sz="2700" b="0">
                <a:ln w="0"/>
                <a:solidFill>
                  <a:schemeClr val="bg1"/>
                </a:solidFill>
              </a:rPr>
              <a:t>of all districts have not charted a new club in the last 5 years</a:t>
            </a:r>
          </a:p>
          <a:p>
            <a:pPr marL="457200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700">
                <a:ln w="0"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34% </a:t>
            </a:r>
            <a:r>
              <a:rPr lang="en-US" sz="2700" b="0">
                <a:ln w="0"/>
                <a:solidFill>
                  <a:schemeClr val="bg1"/>
                </a:solidFill>
              </a:rPr>
              <a:t>of membership leads are not followed-up on by district leadership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b="0">
                <a:ln w="0"/>
                <a:solidFill>
                  <a:schemeClr val="bg1"/>
                </a:solidFill>
              </a:rPr>
              <a:t>Over </a:t>
            </a:r>
            <a:r>
              <a:rPr lang="en-US" sz="2700">
                <a:ln w="0"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</a:t>
            </a:r>
            <a:r>
              <a:rPr lang="en-US" sz="2700" b="0">
                <a:ln w="0"/>
                <a:solidFill>
                  <a:schemeClr val="bg1"/>
                </a:solidFill>
              </a:rPr>
              <a:t>of new members leave within the same year of joining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b="0">
                <a:ln w="0"/>
                <a:solidFill>
                  <a:schemeClr val="bg1"/>
                </a:solidFill>
              </a:rPr>
              <a:t>Approximately </a:t>
            </a:r>
            <a:r>
              <a:rPr lang="en-US" sz="2700">
                <a:ln w="0"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</a:t>
            </a:r>
            <a:r>
              <a:rPr lang="en-US" sz="2700" b="0">
                <a:ln w="0"/>
                <a:solidFill>
                  <a:schemeClr val="bg1"/>
                </a:solidFill>
              </a:rPr>
              <a:t>of all terminations are members for less than 3 years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8769C9-30F3-E99F-4CE2-9959281134CE}"/>
              </a:ext>
            </a:extLst>
          </p:cNvPr>
          <p:cNvCxnSpPr>
            <a:cxnSpLocks/>
          </p:cNvCxnSpPr>
          <p:nvPr/>
        </p:nvCxnSpPr>
        <p:spPr>
          <a:xfrm>
            <a:off x="507928" y="1971482"/>
            <a:ext cx="608394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9400079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B70B1-2AF8-7143-6CEB-B2E2FD89E0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901" y="1406562"/>
            <a:ext cx="12703637" cy="42012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31B49-97B0-452D-BAAB-D24A0D9B13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59418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age20.jpeg" descr="image20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4373" y="-121572"/>
            <a:ext cx="12506314" cy="7101143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Rectangle"/>
          <p:cNvSpPr/>
          <p:nvPr/>
        </p:nvSpPr>
        <p:spPr>
          <a:xfrm>
            <a:off x="-101600" y="-121543"/>
            <a:ext cx="12395200" cy="7101086"/>
          </a:xfrm>
          <a:prstGeom prst="rect">
            <a:avLst/>
          </a:prstGeom>
          <a:solidFill>
            <a:srgbClr val="000000">
              <a:alpha val="48553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25147BD9-A379-149F-DAE6-A2522F7DB80D}"/>
              </a:ext>
            </a:extLst>
          </p:cNvPr>
          <p:cNvSpPr/>
          <p:nvPr/>
        </p:nvSpPr>
        <p:spPr>
          <a:xfrm rot="10800000" flipH="1">
            <a:off x="-175469" y="-1367679"/>
            <a:ext cx="12542937" cy="8522544"/>
          </a:xfrm>
          <a:prstGeom prst="rect">
            <a:avLst/>
          </a:prstGeom>
          <a:gradFill>
            <a:gsLst>
              <a:gs pos="20819">
                <a:srgbClr val="006271"/>
              </a:gs>
              <a:gs pos="76705">
                <a:srgbClr val="006C95">
                  <a:alpha val="50000"/>
                </a:srgbClr>
              </a:gs>
              <a:gs pos="99851">
                <a:schemeClr val="accent1">
                  <a:lumOff val="-13575"/>
                  <a:alpha val="0"/>
                </a:schemeClr>
              </a:gs>
            </a:gsLst>
            <a:path>
              <a:fillToRect l="50104" t="-4643" r="49895" b="104643"/>
            </a:path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17458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345" name="Group"/>
          <p:cNvGrpSpPr/>
          <p:nvPr/>
        </p:nvGrpSpPr>
        <p:grpSpPr>
          <a:xfrm>
            <a:off x="1376585" y="2608636"/>
            <a:ext cx="9464230" cy="1744207"/>
            <a:chOff x="-852141" y="-40109"/>
            <a:chExt cx="18928458" cy="3488409"/>
          </a:xfrm>
        </p:grpSpPr>
        <p:sp>
          <p:nvSpPr>
            <p:cNvPr id="343" name="THE CLUB EXPERIENCE"/>
            <p:cNvSpPr txBox="1"/>
            <p:nvPr/>
          </p:nvSpPr>
          <p:spPr>
            <a:xfrm>
              <a:off x="-852141" y="-40109"/>
              <a:ext cx="18928458" cy="2096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863600" dist="25400" dir="5400000" rotWithShape="0">
                <a:srgbClr val="000044">
                  <a:alpha val="60395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>
                <a:lnSpc>
                  <a:spcPct val="90000"/>
                </a:lnSpc>
                <a:defRPr sz="12600">
                  <a:solidFill>
                    <a:srgbClr val="FFFFFF"/>
                  </a:solidFill>
                  <a:latin typeface="Frutiger LT Std 75 Black"/>
                  <a:ea typeface="Frutiger LT Std 75 Black"/>
                  <a:cs typeface="Frutiger LT Std 75 Black"/>
                  <a:sym typeface="Frutiger LT Std 75 Black"/>
                </a:defRPr>
              </a:lvl1pPr>
            </a:lstStyle>
            <a:p>
              <a:r>
                <a:rPr sz="7200" spc="-150" dirty="0"/>
                <a:t>THE CLUB EXPERIENCE</a:t>
              </a:r>
            </a:p>
          </p:txBody>
        </p:sp>
        <p:sp>
          <p:nvSpPr>
            <p:cNvPr id="344" name="matters most."/>
            <p:cNvSpPr txBox="1"/>
            <p:nvPr/>
          </p:nvSpPr>
          <p:spPr>
            <a:xfrm>
              <a:off x="-1" y="1600617"/>
              <a:ext cx="17173376" cy="18476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863600" dist="25400" dir="5400000" rotWithShape="0">
                <a:srgbClr val="000044">
                  <a:alpha val="60395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>
                <a:lnSpc>
                  <a:spcPct val="90000"/>
                </a:lnSpc>
                <a:defRPr sz="12600" i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sz="6300" dirty="0"/>
                <a:t>matters most.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709659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A24-MiscKeynote-Backgrounds-07.png" descr="IA24-MiscKeynote-Backgrounds-0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9561">
            <a:off x="-131289" y="-43983"/>
            <a:ext cx="12454577" cy="700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"/>
          <p:cNvSpPr/>
          <p:nvPr/>
        </p:nvSpPr>
        <p:spPr>
          <a:xfrm rot="10800000" flipH="1">
            <a:off x="-175469" y="-1367679"/>
            <a:ext cx="12542937" cy="8522544"/>
          </a:xfrm>
          <a:prstGeom prst="rect">
            <a:avLst/>
          </a:prstGeom>
          <a:gradFill>
            <a:gsLst>
              <a:gs pos="20819">
                <a:srgbClr val="006271"/>
              </a:gs>
              <a:gs pos="76705">
                <a:srgbClr val="006C95">
                  <a:alpha val="50000"/>
                </a:srgbClr>
              </a:gs>
              <a:gs pos="99851">
                <a:schemeClr val="accent1">
                  <a:lumOff val="-13575"/>
                  <a:alpha val="0"/>
                </a:schemeClr>
              </a:gs>
            </a:gsLst>
            <a:path>
              <a:fillToRect l="50104" t="-4643" r="49895" b="104643"/>
            </a:path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17458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77BBE5-23A0-7BC6-D5EC-0DAB58A78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44125" y1="1381" x2="44125" y2="1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03476" y="-125730"/>
            <a:ext cx="7716829" cy="6983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EBB701-01A2-2E07-7B31-17CEB7CF59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98" y="901026"/>
            <a:ext cx="5349240" cy="3970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C4C853-7307-BE40-A1A8-ED01151E78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51" y="1858221"/>
            <a:ext cx="5337976" cy="3756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384AE4-C9A0-76CA-7224-086F5148FC8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76" y="5556745"/>
            <a:ext cx="5382463" cy="1301255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467180C-BA8A-D642-A6B6-76C5AC509D39}"/>
              </a:ext>
            </a:extLst>
          </p:cNvPr>
          <p:cNvSpPr txBox="1">
            <a:spLocks/>
          </p:cNvSpPr>
          <p:nvPr/>
        </p:nvSpPr>
        <p:spPr>
          <a:xfrm>
            <a:off x="6329511" y="749551"/>
            <a:ext cx="5467991" cy="1135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 LEADS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6E0C5E6-AB2E-CFDF-568D-AB2DFC9678AA}"/>
              </a:ext>
            </a:extLst>
          </p:cNvPr>
          <p:cNvSpPr txBox="1">
            <a:spLocks/>
          </p:cNvSpPr>
          <p:nvPr/>
        </p:nvSpPr>
        <p:spPr>
          <a:xfrm>
            <a:off x="6458352" y="2456024"/>
            <a:ext cx="5645575" cy="3631722"/>
          </a:xfrm>
          <a:prstGeom prst="rect">
            <a:avLst/>
          </a:prstGeom>
        </p:spPr>
        <p:txBody>
          <a:bodyPr vert="horz" lIns="50800" tIns="50800" rIns="50800" bIns="50800" rtlCol="0">
            <a:normAutofit fontScale="77500" lnSpcReduction="20000"/>
          </a:bodyPr>
          <a:lstStyle>
            <a:lvl1pPr marL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5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228600" algn="l" defTabSz="41275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5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457200" algn="l" defTabSz="41275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5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685800" algn="l" defTabSz="41275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5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914400" algn="l" defTabSz="41275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5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500" b="0">
                <a:solidFill>
                  <a:schemeClr val="bg1"/>
                </a:solidFill>
              </a:rPr>
              <a:t>20,000+ per year (Rotary)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500" b="0">
                <a:solidFill>
                  <a:schemeClr val="bg1"/>
                </a:solidFill>
              </a:rPr>
              <a:t>10,000+ per year (Rotaract)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500" b="0">
                <a:solidFill>
                  <a:schemeClr val="bg1"/>
                </a:solidFill>
              </a:rPr>
              <a:t>61% under 40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500" b="0">
                <a:solidFill>
                  <a:schemeClr val="bg1"/>
                </a:solidFill>
              </a:rPr>
              <a:t>35% female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500" b="0">
                <a:solidFill>
                  <a:schemeClr val="bg1"/>
                </a:solidFill>
              </a:rPr>
              <a:t>66% followed up by district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500" b="0">
                <a:solidFill>
                  <a:schemeClr val="bg1"/>
                </a:solidFill>
              </a:rPr>
              <a:t>10.6% conversion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5AB8F2-D299-E3D8-512A-E4EE66342829}"/>
              </a:ext>
            </a:extLst>
          </p:cNvPr>
          <p:cNvCxnSpPr>
            <a:cxnSpLocks/>
          </p:cNvCxnSpPr>
          <p:nvPr/>
        </p:nvCxnSpPr>
        <p:spPr>
          <a:xfrm>
            <a:off x="6458352" y="2067016"/>
            <a:ext cx="503621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tary.org/membership">
            <a:extLst>
              <a:ext uri="{FF2B5EF4-FFF2-40B4-BE49-F238E27FC236}">
                <a16:creationId xmlns:a16="http://schemas.microsoft.com/office/drawing/2014/main" id="{2734EF80-19E7-9626-EB57-6FA5FA60F41D}"/>
              </a:ext>
            </a:extLst>
          </p:cNvPr>
          <p:cNvSpPr txBox="1"/>
          <p:nvPr/>
        </p:nvSpPr>
        <p:spPr>
          <a:xfrm>
            <a:off x="10467426" y="6375241"/>
            <a:ext cx="1419171" cy="300595"/>
          </a:xfrm>
          <a:prstGeom prst="rect">
            <a:avLst/>
          </a:prstGeom>
          <a:ln w="12700">
            <a:miter lim="400000"/>
          </a:ln>
          <a:effectLst>
            <a:outerShdw blurRad="863600" dist="25400" dir="5400000" rotWithShape="0">
              <a:srgbClr val="000044">
                <a:alpha val="60395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defRPr sz="3600">
                <a:solidFill>
                  <a:srgbClr val="FFFFFF"/>
                </a:solidFill>
                <a:latin typeface="Frutiger LT Std 65 Bold"/>
                <a:ea typeface="Frutiger LT Std 65 Bold"/>
                <a:cs typeface="Frutiger LT Std 65 Bold"/>
                <a:sym typeface="Frutiger LT Std 65 Bold"/>
              </a:defRPr>
            </a:lvl1pPr>
          </a:lstStyle>
          <a:p>
            <a:r>
              <a:rPr sz="1800"/>
              <a:t>rotary.org/</a:t>
            </a:r>
            <a:r>
              <a:rPr lang="en-US" sz="1800"/>
              <a:t>join</a:t>
            </a:r>
            <a:endParaRPr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8977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A24-MiscKeynote-Backgrounds-07.png" descr="IA24-MiscKeynote-Backgrounds-0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9561">
            <a:off x="-131289" y="-43983"/>
            <a:ext cx="12454577" cy="700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"/>
          <p:cNvSpPr/>
          <p:nvPr/>
        </p:nvSpPr>
        <p:spPr>
          <a:xfrm rot="10800000" flipH="1">
            <a:off x="-175469" y="-1367679"/>
            <a:ext cx="12542937" cy="8522544"/>
          </a:xfrm>
          <a:prstGeom prst="rect">
            <a:avLst/>
          </a:prstGeom>
          <a:gradFill>
            <a:gsLst>
              <a:gs pos="20819">
                <a:srgbClr val="006271"/>
              </a:gs>
              <a:gs pos="76705">
                <a:srgbClr val="006C95">
                  <a:alpha val="50000"/>
                </a:srgbClr>
              </a:gs>
              <a:gs pos="99851">
                <a:schemeClr val="accent1">
                  <a:lumOff val="-13575"/>
                  <a:alpha val="0"/>
                </a:schemeClr>
              </a:gs>
            </a:gsLst>
            <a:path>
              <a:fillToRect l="50104" t="-4643" r="49895" b="104643"/>
            </a:path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17458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" name="rotary.org/membership">
            <a:extLst>
              <a:ext uri="{FF2B5EF4-FFF2-40B4-BE49-F238E27FC236}">
                <a16:creationId xmlns:a16="http://schemas.microsoft.com/office/drawing/2014/main" id="{4B9364D8-9F76-6993-16F3-68F251B71381}"/>
              </a:ext>
            </a:extLst>
          </p:cNvPr>
          <p:cNvSpPr txBox="1"/>
          <p:nvPr/>
        </p:nvSpPr>
        <p:spPr>
          <a:xfrm>
            <a:off x="9900138" y="6375241"/>
            <a:ext cx="1986459" cy="300595"/>
          </a:xfrm>
          <a:prstGeom prst="rect">
            <a:avLst/>
          </a:prstGeom>
          <a:ln w="12700">
            <a:miter lim="400000"/>
          </a:ln>
          <a:effectLst>
            <a:outerShdw blurRad="863600" dist="25400" dir="5400000" rotWithShape="0">
              <a:srgbClr val="000044">
                <a:alpha val="60395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defRPr sz="3600">
                <a:solidFill>
                  <a:srgbClr val="FFFFFF"/>
                </a:solidFill>
                <a:latin typeface="Frutiger LT Std 65 Bold"/>
                <a:ea typeface="Frutiger LT Std 65 Bold"/>
                <a:cs typeface="Frutiger LT Std 65 Bold"/>
                <a:sym typeface="Frutiger LT Std 65 Bold"/>
              </a:defRPr>
            </a:lvl1pPr>
          </a:lstStyle>
          <a:p>
            <a:r>
              <a:rPr sz="1800">
                <a:solidFill>
                  <a:schemeClr val="bg1"/>
                </a:solidFill>
              </a:rPr>
              <a:t>rotary.org/</a:t>
            </a:r>
            <a:r>
              <a:rPr lang="en-US" sz="1800">
                <a:solidFill>
                  <a:schemeClr val="bg1"/>
                </a:solidFill>
              </a:rPr>
              <a:t>start-club</a:t>
            </a:r>
            <a:endParaRPr sz="1800">
              <a:solidFill>
                <a:schemeClr val="bg1"/>
              </a:solidFill>
            </a:endParaRPr>
          </a:p>
        </p:txBody>
      </p:sp>
      <p:pic>
        <p:nvPicPr>
          <p:cNvPr id="1026" name="Picture 2" descr="About | newgrowth.eu">
            <a:extLst>
              <a:ext uri="{FF2B5EF4-FFF2-40B4-BE49-F238E27FC236}">
                <a16:creationId xmlns:a16="http://schemas.microsoft.com/office/drawing/2014/main" id="{23FBDAEB-38DF-64EC-23AD-9B5FF5412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9" y="409283"/>
            <a:ext cx="8572500" cy="567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477716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A24-MiscKeynote-Backgrounds-07.png" descr="IA24-MiscKeynote-Backgrounds-0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9561">
            <a:off x="-131289" y="-43983"/>
            <a:ext cx="12454577" cy="700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ectangle"/>
          <p:cNvSpPr/>
          <p:nvPr/>
        </p:nvSpPr>
        <p:spPr>
          <a:xfrm rot="10800000" flipH="1">
            <a:off x="-73869" y="-1456579"/>
            <a:ext cx="12542937" cy="8522544"/>
          </a:xfrm>
          <a:prstGeom prst="rect">
            <a:avLst/>
          </a:prstGeom>
          <a:gradFill>
            <a:gsLst>
              <a:gs pos="37804">
                <a:srgbClr val="17458F"/>
              </a:gs>
              <a:gs pos="69589">
                <a:srgbClr val="0C5DA4">
                  <a:alpha val="50000"/>
                </a:srgbClr>
              </a:gs>
              <a:gs pos="100000">
                <a:schemeClr val="accent1">
                  <a:lumOff val="-13575"/>
                  <a:alpha val="0"/>
                </a:schemeClr>
              </a:gs>
            </a:gsLst>
            <a:path>
              <a:fillToRect l="50104" t="-4643" r="49895" b="104643"/>
            </a:path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17458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0" name="Rectangle"/>
          <p:cNvSpPr/>
          <p:nvPr/>
        </p:nvSpPr>
        <p:spPr>
          <a:xfrm rot="10800000" flipH="1">
            <a:off x="-131737" y="-1287780"/>
            <a:ext cx="12542937" cy="8522544"/>
          </a:xfrm>
          <a:prstGeom prst="rect">
            <a:avLst/>
          </a:prstGeom>
          <a:gradFill>
            <a:gsLst>
              <a:gs pos="20819">
                <a:srgbClr val="006271"/>
              </a:gs>
              <a:gs pos="76705">
                <a:srgbClr val="006C95">
                  <a:alpha val="50000"/>
                </a:srgbClr>
              </a:gs>
              <a:gs pos="99851">
                <a:schemeClr val="accent1">
                  <a:lumOff val="-13575"/>
                  <a:alpha val="0"/>
                </a:schemeClr>
              </a:gs>
            </a:gsLst>
            <a:path>
              <a:fillToRect l="50104" t="-4643" r="49895" b="104643"/>
            </a:path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17458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223" name="Group"/>
          <p:cNvGrpSpPr/>
          <p:nvPr/>
        </p:nvGrpSpPr>
        <p:grpSpPr>
          <a:xfrm>
            <a:off x="3211852" y="1844265"/>
            <a:ext cx="5026626" cy="3562082"/>
            <a:chOff x="17833190" y="0"/>
            <a:chExt cx="10053252" cy="7124160"/>
          </a:xfrm>
        </p:grpSpPr>
        <p:sp>
          <p:nvSpPr>
            <p:cNvPr id="213" name="10%"/>
            <p:cNvSpPr txBox="1"/>
            <p:nvPr/>
          </p:nvSpPr>
          <p:spPr>
            <a:xfrm>
              <a:off x="19211334" y="1840479"/>
              <a:ext cx="2170466" cy="1196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lnSpc>
                  <a:spcPct val="90000"/>
                </a:lnSpc>
                <a:spcBef>
                  <a:spcPts val="4500"/>
                </a:spcBef>
                <a:defRPr sz="79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3950"/>
                <a:t>10%</a:t>
              </a:r>
            </a:p>
          </p:txBody>
        </p:sp>
        <p:sp>
          <p:nvSpPr>
            <p:cNvPr id="216" name="LEAVE WITHIN THE…"/>
            <p:cNvSpPr txBox="1"/>
            <p:nvPr/>
          </p:nvSpPr>
          <p:spPr>
            <a:xfrm>
              <a:off x="18064758" y="5720443"/>
              <a:ext cx="9821684" cy="1403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defTabSz="228600">
                <a:lnSpc>
                  <a:spcPts val="2700"/>
                </a:lnSpc>
                <a:defRPr sz="3566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2800"/>
                <a:t>LEAVE WITHIN</a:t>
              </a:r>
            </a:p>
            <a:p>
              <a:pPr defTabSz="228600">
                <a:lnSpc>
                  <a:spcPts val="2150"/>
                </a:lnSpc>
                <a:defRPr sz="3566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lang="en-US" sz="2800"/>
                <a:t>THE </a:t>
              </a:r>
              <a:r>
                <a:rPr sz="2800"/>
                <a:t>SAME YEAR</a:t>
              </a:r>
            </a:p>
          </p:txBody>
        </p:sp>
        <p:pic>
          <p:nvPicPr>
            <p:cNvPr id="222" name="OSPM8G1 [Converted]-05.png" descr="OSPM8G1 [Converted]-05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833190" y="0"/>
              <a:ext cx="4919812" cy="49198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4" name="50% LEAVE WITHIN…"/>
          <p:cNvSpPr txBox="1"/>
          <p:nvPr/>
        </p:nvSpPr>
        <p:spPr>
          <a:xfrm>
            <a:off x="6123676" y="4459581"/>
            <a:ext cx="6656122" cy="489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indent="561" defTabSz="228600">
              <a:lnSpc>
                <a:spcPts val="1600"/>
              </a:lnSpc>
              <a:defRPr sz="3100"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000"/>
              <a:t>50% LEAVE WITHIN </a:t>
            </a:r>
          </a:p>
          <a:p>
            <a:pPr indent="561" defTabSz="228600">
              <a:lnSpc>
                <a:spcPts val="1600"/>
              </a:lnSpc>
              <a:defRPr sz="3100"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000"/>
              <a:t>3 </a:t>
            </a:r>
            <a:r>
              <a:rPr sz="2000"/>
              <a:t>YEARS OR LESS </a:t>
            </a:r>
            <a:endParaRPr sz="2000">
              <a:ea typeface="Calibri"/>
              <a:cs typeface="Calibri"/>
              <a:sym typeface="Calibri"/>
            </a:endParaRPr>
          </a:p>
        </p:txBody>
      </p:sp>
      <p:pic>
        <p:nvPicPr>
          <p:cNvPr id="225" name="People-02.png" descr="People-0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861" y="2361002"/>
            <a:ext cx="3131427" cy="2086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eople-02.png" descr="People-0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0861" y="2361002"/>
            <a:ext cx="1560728" cy="208695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4709459-4447-84A6-CA7A-C5C871E0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728142" cy="1122217"/>
          </a:xfrm>
        </p:spPr>
        <p:txBody>
          <a:bodyPr>
            <a:noAutofit/>
          </a:bodyPr>
          <a:lstStyle/>
          <a:p>
            <a:r>
              <a:rPr lang="en-US" sz="4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ATTRITION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7D51C3-B5E6-E1C1-5382-FF5AEB2A72DB}"/>
              </a:ext>
            </a:extLst>
          </p:cNvPr>
          <p:cNvCxnSpPr>
            <a:cxnSpLocks/>
          </p:cNvCxnSpPr>
          <p:nvPr/>
        </p:nvCxnSpPr>
        <p:spPr>
          <a:xfrm>
            <a:off x="451252" y="1157234"/>
            <a:ext cx="57717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90294270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-0.12305 0.0009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23"/>
                                        </p:tgtEl>
                                      </p:cBhvr>
                                      <p:by x="72436" y="72436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fill="hold" grpId="0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9" presetClass="emph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5"/>
                                      </p:to>
                                    </p:set>
                                    <p:animEffect filter="image" prLst="opacity: 0.45; ">
                                      <p:cBhvr>
                                        <p:cTn id="29" dur="indefinite" fill="hold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 advAuto="0"/>
      <p:bldP spid="223" grpId="0" animBg="1" advAuto="0"/>
      <p:bldP spid="224" grpId="0" animBg="1" advAuto="0"/>
      <p:bldP spid="225" grpId="0" animBg="1" advAuto="0"/>
      <p:bldP spid="225" grpId="1" animBg="1" advAuto="0"/>
      <p:bldP spid="22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A24-MiscKeynote-Backgrounds-07.png" descr="IA24-MiscKeynote-Backgrounds-0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9561">
            <a:off x="-131289" y="-43983"/>
            <a:ext cx="12454577" cy="700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"/>
          <p:cNvSpPr/>
          <p:nvPr/>
        </p:nvSpPr>
        <p:spPr>
          <a:xfrm rot="10800000" flipH="1">
            <a:off x="-175469" y="-1367679"/>
            <a:ext cx="12542937" cy="8522544"/>
          </a:xfrm>
          <a:prstGeom prst="rect">
            <a:avLst/>
          </a:prstGeom>
          <a:gradFill>
            <a:gsLst>
              <a:gs pos="20819">
                <a:srgbClr val="006271"/>
              </a:gs>
              <a:gs pos="76705">
                <a:srgbClr val="006C95">
                  <a:alpha val="50000"/>
                </a:srgbClr>
              </a:gs>
              <a:gs pos="99851">
                <a:schemeClr val="accent1">
                  <a:lumOff val="-13575"/>
                  <a:alpha val="0"/>
                </a:schemeClr>
              </a:gs>
            </a:gsLst>
            <a:path>
              <a:fillToRect l="50104" t="-4643" r="49895" b="104643"/>
            </a:path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17458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6862D3-B3F0-0516-D0B3-8FCF3BEA90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7307">
            <a:off x="98644" y="247994"/>
            <a:ext cx="4159786" cy="5702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27A4D0-1D50-9E6F-48C0-7173A19C8A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131" y="303227"/>
            <a:ext cx="4296031" cy="5592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3C914-2CEA-7855-6449-FB3C6DC52A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34377">
            <a:off x="7749610" y="279376"/>
            <a:ext cx="4312049" cy="5607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tary.org/membership">
            <a:extLst>
              <a:ext uri="{FF2B5EF4-FFF2-40B4-BE49-F238E27FC236}">
                <a16:creationId xmlns:a16="http://schemas.microsoft.com/office/drawing/2014/main" id="{56634094-CE49-4471-99D1-7E6B654F6427}"/>
              </a:ext>
            </a:extLst>
          </p:cNvPr>
          <p:cNvSpPr txBox="1"/>
          <p:nvPr/>
        </p:nvSpPr>
        <p:spPr>
          <a:xfrm>
            <a:off x="9869469" y="6210767"/>
            <a:ext cx="2251963" cy="549894"/>
          </a:xfrm>
          <a:prstGeom prst="rect">
            <a:avLst/>
          </a:prstGeom>
          <a:ln w="12700">
            <a:miter lim="400000"/>
          </a:ln>
          <a:effectLst>
            <a:outerShdw blurRad="863600" dist="25400" dir="5400000" rotWithShape="0">
              <a:srgbClr val="000044">
                <a:alpha val="60395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defRPr sz="3600">
                <a:solidFill>
                  <a:srgbClr val="FFFFFF"/>
                </a:solidFill>
                <a:latin typeface="Frutiger LT Std 65 Bold"/>
                <a:ea typeface="Frutiger LT Std 65 Bold"/>
                <a:cs typeface="Frutiger LT Std 65 Bold"/>
                <a:sym typeface="Frutiger LT Std 65 Bold"/>
              </a:defRPr>
            </a:lvl1pPr>
          </a:lstStyle>
          <a:p>
            <a:r>
              <a:rPr sz="1800"/>
              <a:t>rotary.org/membership</a:t>
            </a:r>
            <a:endParaRPr lang="en-US" sz="1800"/>
          </a:p>
          <a:p>
            <a:r>
              <a:rPr lang="en-US" sz="1800"/>
              <a:t>rotary.org/learn</a:t>
            </a:r>
            <a:endParaRPr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4740141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C17A4DE9DE634AA1AC8A4D8001699C" ma:contentTypeVersion="6" ma:contentTypeDescription="Create a new document." ma:contentTypeScope="" ma:versionID="b96f9206189d7199d45c045682801420">
  <xsd:schema xmlns:xsd="http://www.w3.org/2001/XMLSchema" xmlns:xs="http://www.w3.org/2001/XMLSchema" xmlns:p="http://schemas.microsoft.com/office/2006/metadata/properties" xmlns:ns2="db39cb1e-dd28-464d-81df-a89256750202" xmlns:ns3="aeeb11f8-7f51-40e6-8c7d-f47b1a23f6f2" targetNamespace="http://schemas.microsoft.com/office/2006/metadata/properties" ma:root="true" ma:fieldsID="299c26bb276db7fa5c00f52b964e0e3e" ns2:_="" ns3:_="">
    <xsd:import namespace="db39cb1e-dd28-464d-81df-a89256750202"/>
    <xsd:import namespace="aeeb11f8-7f51-40e6-8c7d-f47b1a23f6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9cb1e-dd28-464d-81df-a892567502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b11f8-7f51-40e6-8c7d-f47b1a23f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21A4B2-5312-46C0-B3FA-05449EB39D6D}">
  <ds:schemaRefs>
    <ds:schemaRef ds:uri="aeeb11f8-7f51-40e6-8c7d-f47b1a23f6f2"/>
    <ds:schemaRef ds:uri="db39cb1e-dd28-464d-81df-a892567502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56D0184-F9E2-4D80-B94C-93476FA79AA1}">
  <ds:schemaRefs>
    <ds:schemaRef ds:uri="http://purl.org/dc/elements/1.1/"/>
    <ds:schemaRef ds:uri="http://www.w3.org/XML/1998/namespace"/>
    <ds:schemaRef ds:uri="aeeb11f8-7f51-40e6-8c7d-f47b1a23f6f2"/>
    <ds:schemaRef ds:uri="http://purl.org/dc/dcmitype/"/>
    <ds:schemaRef ds:uri="http://schemas.microsoft.com/office/2006/metadata/properties"/>
    <ds:schemaRef ds:uri="db39cb1e-dd28-464d-81df-a89256750202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9C77EEF-8315-488F-810D-3CBA7E6FFB9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7b4e043-0afd-4afb-8b94-bf96370c8e7f}" enabled="0" method="" siteId="{67b4e043-0afd-4afb-8b94-bf96370c8e7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167</Words>
  <Application>Microsoft Office PowerPoint</Application>
  <PresentationFormat>Widescreen</PresentationFormat>
  <Paragraphs>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Frutiger LT Std 75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MEMBER ATTRITION</vt:lpstr>
      <vt:lpstr>PowerPoint Presentation</vt:lpstr>
      <vt:lpstr>NEW MEMBER ENGAGEMENT CAMPAIGN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Barbosa</dc:creator>
  <cp:lastModifiedBy>Michael Brown</cp:lastModifiedBy>
  <cp:revision>6</cp:revision>
  <cp:lastPrinted>2024-07-17T17:51:49Z</cp:lastPrinted>
  <dcterms:created xsi:type="dcterms:W3CDTF">2024-06-12T16:24:56Z</dcterms:created>
  <dcterms:modified xsi:type="dcterms:W3CDTF">2024-07-22T20:34:20Z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0x01010064C17A4DE9DE634AA1AC8A4D8001699C</vt:lpwstr>
  </property>
  <property fmtid="{D5CDD505-2E9C-101B-9397-08002B2CF9AE}" pid="3" name="ArticulateGUID">
    <vt:lpwstr>5554A79E-8425-46AF-89CF-8B75E00A5A89</vt:lpwstr>
  </property>
  <property fmtid="{D5CDD505-2E9C-101B-9397-08002B2CF9AE}" pid="4" name="ArticulatePath">
    <vt:lpwstr>Multi District PETS Alliance 2024</vt:lpwstr>
  </property>
</Properties>
</file>